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6"/>
  </p:notesMasterIdLst>
  <p:handoutMasterIdLst>
    <p:handoutMasterId r:id="rId7"/>
  </p:handoutMasterIdLst>
  <p:sldIdLst>
    <p:sldId id="289" r:id="rId2"/>
    <p:sldId id="290" r:id="rId3"/>
    <p:sldId id="329" r:id="rId4"/>
    <p:sldId id="295" r:id="rId5"/>
  </p:sldIdLst>
  <p:sldSz cx="10799763" cy="7199313"/>
  <p:notesSz cx="6858000" cy="9144000"/>
  <p:embeddedFontLst>
    <p:embeddedFont>
      <p:font typeface="Neue Haas Grotesk Text Pro" panose="020B0504020202020204" pitchFamily="34" charset="0"/>
      <p:regular r:id="rId8"/>
      <p:bold r:id="rId9"/>
      <p:italic r:id="rId10"/>
      <p:boldItalic r:id="rId11"/>
    </p:embeddedFont>
    <p:embeddedFont>
      <p:font typeface="Nexa Extra Light" panose="00000200000000000000" pitchFamily="2" charset="0"/>
      <p:regular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535" userDrawn="1">
          <p15:clr>
            <a:srgbClr val="A4A3A4"/>
          </p15:clr>
        </p15:guide>
        <p15:guide id="2" pos="34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9C6D"/>
    <a:srgbClr val="3A3A3A"/>
    <a:srgbClr val="FFF4E4"/>
    <a:srgbClr val="194A68"/>
    <a:srgbClr val="BABABA"/>
    <a:srgbClr val="5287A8"/>
    <a:srgbClr val="156082"/>
    <a:srgbClr val="ACD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21" autoAdjust="0"/>
    <p:restoredTop sz="94689" autoAdjust="0"/>
  </p:normalViewPr>
  <p:slideViewPr>
    <p:cSldViewPr snapToGrid="0" showGuides="1">
      <p:cViewPr varScale="1">
        <p:scale>
          <a:sx n="83" d="100"/>
          <a:sy n="83" d="100"/>
        </p:scale>
        <p:origin x="667" y="67"/>
      </p:cViewPr>
      <p:guideLst>
        <p:guide orient="horz" pos="4535"/>
        <p:guide pos="34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97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0926212-3CAC-B939-B5E1-F1720D68DE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F175E92-FBFA-B728-C403-36369443AD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F376A-9283-4FA1-AAEC-4E7F5E2277A4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FEDE3-4DA1-9659-91C2-0C63D140D6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FF285-481C-7CFC-452F-986862EC9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FAD3FB-509D-4838-965A-63C043B5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61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AD36F-0D89-450E-ADCC-FBE6048D914F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52032-2AAE-417C-B2A0-2018F8FEA3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60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7765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1D2D-B8CC-D663-90AB-E2FC9EE6B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4CF9D5E4-7993-C999-3203-CC196D8B2B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3F5528E-C8E6-877E-E779-13FA3750FD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0077BD-F471-AC95-2007-4266EC6AD0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583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589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25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693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346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0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31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96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04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008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9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7964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1A3B27C-6660-F0F5-5858-B76F370503E5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71825A8-EDEE-8AB4-58FE-723AA781F46F}"/>
              </a:ext>
            </a:extLst>
          </p:cNvPr>
          <p:cNvSpPr/>
          <p:nvPr/>
        </p:nvSpPr>
        <p:spPr>
          <a:xfrm>
            <a:off x="6782762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671A5AF-9C47-1A8F-77D0-5E7644F89856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0DE8887-EB35-A655-475C-3E9CBC597C60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53BBB00-DCB2-9946-0747-F909308B7B7A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1E35F836-7E40-0FE4-8764-90D4A25805B6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5F34BD6-FBA0-C859-987E-840C46FBCF3A}"/>
              </a:ext>
            </a:extLst>
          </p:cNvPr>
          <p:cNvSpPr txBox="1"/>
          <p:nvPr/>
        </p:nvSpPr>
        <p:spPr>
          <a:xfrm>
            <a:off x="1365194" y="5073586"/>
            <a:ext cx="82530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	DE ONDE</a:t>
            </a:r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 A MÁQUINA </a:t>
            </a:r>
            <a:r>
              <a:rPr lang="pt-BR" sz="48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TIRA</a:t>
            </a:r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 CONHECIMENTO?</a:t>
            </a:r>
            <a:endParaRPr lang="pt-BR" sz="4800" b="1" dirty="0">
              <a:solidFill>
                <a:schemeClr val="bg1"/>
              </a:solidFill>
              <a:latin typeface="Neue Haas Grotesk Text Pro" panose="020B0504020202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6593667-8344-D095-5801-7A17A296B1D1}"/>
              </a:ext>
            </a:extLst>
          </p:cNvPr>
          <p:cNvSpPr txBox="1"/>
          <p:nvPr/>
        </p:nvSpPr>
        <p:spPr>
          <a:xfrm>
            <a:off x="2163869" y="6509188"/>
            <a:ext cx="6036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GEORGE MARMELSTEIN</a:t>
            </a:r>
          </a:p>
        </p:txBody>
      </p:sp>
    </p:spTree>
    <p:extLst>
      <p:ext uri="{BB962C8B-B14F-4D97-AF65-F5344CB8AC3E}">
        <p14:creationId xmlns:p14="http://schemas.microsoft.com/office/powerpoint/2010/main" val="3906768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7F91A-B0BF-6123-8CD2-388F580BB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241DC01E-8691-87FE-FE39-3711F419C305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BD2D9EE9-23BB-6D9E-BE66-3BC1981538F0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A30E2534-E81F-6279-19FF-A095EF68B06E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207A99E6-5767-C3DE-F7AA-D7D07C69F397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ECA5D342-94C7-74B8-E378-270926843555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72FF53-21D4-D58B-AEC3-6FD2777696A8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8142ABC-F946-4027-DB80-5D277866D007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146126E-257C-B607-F6D3-DC2C1CFCB6EE}"/>
              </a:ext>
            </a:extLst>
          </p:cNvPr>
          <p:cNvSpPr txBox="1"/>
          <p:nvPr/>
        </p:nvSpPr>
        <p:spPr>
          <a:xfrm>
            <a:off x="3276391" y="360600"/>
            <a:ext cx="4246981" cy="95410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1" i="0" u="none" strike="noStrike" kern="1200" cap="none" spc="0" normalizeH="0" baseline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FONTES DE CONHECIMENTO</a:t>
            </a:r>
            <a:endParaRPr kumimoji="0" lang="pt-BR" sz="28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E10B6946-2697-32BB-7FF8-5F323F366611}"/>
              </a:ext>
            </a:extLst>
          </p:cNvPr>
          <p:cNvSpPr/>
          <p:nvPr/>
        </p:nvSpPr>
        <p:spPr>
          <a:xfrm>
            <a:off x="165385" y="2275805"/>
            <a:ext cx="2349307" cy="4212107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2EF9081-C2F5-7E24-3ABC-6183999C03B2}"/>
              </a:ext>
            </a:extLst>
          </p:cNvPr>
          <p:cNvSpPr txBox="1"/>
          <p:nvPr/>
        </p:nvSpPr>
        <p:spPr>
          <a:xfrm>
            <a:off x="-15747" y="1521362"/>
            <a:ext cx="27115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CONHECIMENTO PARAMÉTRICO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396AF78C-2D65-AA7A-48CA-00E0557B1B43}"/>
              </a:ext>
            </a:extLst>
          </p:cNvPr>
          <p:cNvSpPr txBox="1"/>
          <p:nvPr/>
        </p:nvSpPr>
        <p:spPr>
          <a:xfrm>
            <a:off x="295928" y="3694371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PARÂMETROS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F2CEC76-8F06-6736-33C0-3FA6E91996EA}"/>
              </a:ext>
            </a:extLst>
          </p:cNvPr>
          <p:cNvSpPr txBox="1"/>
          <p:nvPr/>
        </p:nvSpPr>
        <p:spPr>
          <a:xfrm>
            <a:off x="302438" y="4144946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NÃO</a:t>
            </a:r>
            <a:r>
              <a:rPr kumimoji="0" lang="pt-BR" sz="1400" b="1" i="0" u="none" strike="noStrike" kern="1200" cap="none" spc="0" normalizeH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HÁ TEXTOS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C9CFADE-6B22-A807-5D5D-09D6AC6ED780}"/>
              </a:ext>
            </a:extLst>
          </p:cNvPr>
          <p:cNvSpPr txBox="1"/>
          <p:nvPr/>
        </p:nvSpPr>
        <p:spPr>
          <a:xfrm>
            <a:off x="299242" y="4641903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PESOS E CONEXÕES</a:t>
            </a:r>
          </a:p>
        </p:txBody>
      </p:sp>
      <p:sp>
        <p:nvSpPr>
          <p:cNvPr id="53" name="Fluxograma: Processo Alternativo 52">
            <a:extLst>
              <a:ext uri="{FF2B5EF4-FFF2-40B4-BE49-F238E27FC236}">
                <a16:creationId xmlns:a16="http://schemas.microsoft.com/office/drawing/2014/main" id="{1C494D05-B128-A98B-EE0B-4B1B280567EF}"/>
              </a:ext>
            </a:extLst>
          </p:cNvPr>
          <p:cNvSpPr/>
          <p:nvPr/>
        </p:nvSpPr>
        <p:spPr>
          <a:xfrm>
            <a:off x="2832328" y="2248045"/>
            <a:ext cx="2349307" cy="4212107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C7427620-A92E-8B76-2E62-A1AB752CAA31}"/>
              </a:ext>
            </a:extLst>
          </p:cNvPr>
          <p:cNvSpPr txBox="1"/>
          <p:nvPr/>
        </p:nvSpPr>
        <p:spPr>
          <a:xfrm>
            <a:off x="2651196" y="1493602"/>
            <a:ext cx="27115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CONHECIMENTO DE SISTEMA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7D709003-0ACB-17D2-AA37-B00E61D656E9}"/>
              </a:ext>
            </a:extLst>
          </p:cNvPr>
          <p:cNvSpPr txBox="1"/>
          <p:nvPr/>
        </p:nvSpPr>
        <p:spPr>
          <a:xfrm>
            <a:off x="2969381" y="3694370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CONFIGURAÇÕES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DE099D90-43E3-7622-242F-54A2C3911294}"/>
              </a:ext>
            </a:extLst>
          </p:cNvPr>
          <p:cNvSpPr txBox="1"/>
          <p:nvPr/>
        </p:nvSpPr>
        <p:spPr>
          <a:xfrm>
            <a:off x="2939061" y="4144947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PROMPT DE SISTEMA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B81476D1-18CC-EECD-7E81-679B314BB3B9}"/>
              </a:ext>
            </a:extLst>
          </p:cNvPr>
          <p:cNvSpPr txBox="1"/>
          <p:nvPr/>
        </p:nvSpPr>
        <p:spPr>
          <a:xfrm>
            <a:off x="2955517" y="4658471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TOOLS,</a:t>
            </a:r>
            <a:r>
              <a:rPr kumimoji="0" lang="pt-BR" sz="1400" b="1" i="0" u="none" strike="noStrike" kern="1200" cap="none" spc="0" normalizeH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SKILLS ETC.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63" name="Fluxograma: Processo Alternativo 62">
            <a:extLst>
              <a:ext uri="{FF2B5EF4-FFF2-40B4-BE49-F238E27FC236}">
                <a16:creationId xmlns:a16="http://schemas.microsoft.com/office/drawing/2014/main" id="{9BC0C47F-14C8-851A-2405-1C1A0C9AF9AB}"/>
              </a:ext>
            </a:extLst>
          </p:cNvPr>
          <p:cNvSpPr/>
          <p:nvPr/>
        </p:nvSpPr>
        <p:spPr>
          <a:xfrm>
            <a:off x="5482925" y="2270551"/>
            <a:ext cx="2349307" cy="4212107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398C9DCE-E4EB-E143-1E29-25FDB1F64BCD}"/>
              </a:ext>
            </a:extLst>
          </p:cNvPr>
          <p:cNvSpPr txBox="1"/>
          <p:nvPr/>
        </p:nvSpPr>
        <p:spPr>
          <a:xfrm>
            <a:off x="5288374" y="1526734"/>
            <a:ext cx="27115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CONHECIMENTO DO USUÁRIO</a:t>
            </a:r>
          </a:p>
        </p:txBody>
      </p:sp>
      <p:sp>
        <p:nvSpPr>
          <p:cNvPr id="66" name="Fluxograma: Processo Alternativo 65">
            <a:extLst>
              <a:ext uri="{FF2B5EF4-FFF2-40B4-BE49-F238E27FC236}">
                <a16:creationId xmlns:a16="http://schemas.microsoft.com/office/drawing/2014/main" id="{2FBE68D1-8793-68C8-5ACA-7EBC8782BB1A}"/>
              </a:ext>
            </a:extLst>
          </p:cNvPr>
          <p:cNvSpPr/>
          <p:nvPr/>
        </p:nvSpPr>
        <p:spPr>
          <a:xfrm>
            <a:off x="8116780" y="2248044"/>
            <a:ext cx="2349307" cy="4212107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36AEA61A-E840-D2D1-B84A-DC2D2CEE48EE}"/>
              </a:ext>
            </a:extLst>
          </p:cNvPr>
          <p:cNvSpPr txBox="1"/>
          <p:nvPr/>
        </p:nvSpPr>
        <p:spPr>
          <a:xfrm>
            <a:off x="7913470" y="1543537"/>
            <a:ext cx="27115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CONHECIMENTO BUSCADO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1128670-0BAC-BA50-7664-37B4E07DBA80}"/>
              </a:ext>
            </a:extLst>
          </p:cNvPr>
          <p:cNvSpPr txBox="1"/>
          <p:nvPr/>
        </p:nvSpPr>
        <p:spPr>
          <a:xfrm>
            <a:off x="5636544" y="3707628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VIA PROMPT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2322A3C4-2EC5-7425-6BE2-857969D4EEA2}"/>
              </a:ext>
            </a:extLst>
          </p:cNvPr>
          <p:cNvSpPr txBox="1"/>
          <p:nvPr/>
        </p:nvSpPr>
        <p:spPr>
          <a:xfrm>
            <a:off x="5629919" y="4158204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VIA ANEXOS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8A79148-9BBE-686D-F28E-CA71357E9D50}"/>
              </a:ext>
            </a:extLst>
          </p:cNvPr>
          <p:cNvSpPr txBox="1"/>
          <p:nvPr/>
        </p:nvSpPr>
        <p:spPr>
          <a:xfrm>
            <a:off x="5639858" y="4655160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VIA “RESOURCE”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89186800-DC28-383E-9602-8C7075E1D36D}"/>
              </a:ext>
            </a:extLst>
          </p:cNvPr>
          <p:cNvSpPr txBox="1"/>
          <p:nvPr/>
        </p:nvSpPr>
        <p:spPr>
          <a:xfrm>
            <a:off x="8231654" y="3707628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INTERNET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0060E028-9501-076A-CD1F-3524DCC12B95}"/>
              </a:ext>
            </a:extLst>
          </p:cNvPr>
          <p:cNvSpPr txBox="1"/>
          <p:nvPr/>
        </p:nvSpPr>
        <p:spPr>
          <a:xfrm>
            <a:off x="8253837" y="4169001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APIs PRIVADAS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59FD3837-F2D4-68D8-C40A-0E35DCDF3674}"/>
              </a:ext>
            </a:extLst>
          </p:cNvPr>
          <p:cNvSpPr txBox="1"/>
          <p:nvPr/>
        </p:nvSpPr>
        <p:spPr>
          <a:xfrm>
            <a:off x="8231654" y="4655160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RESOURCES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5736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/>
      <p:bldP spid="15" grpId="0" animBg="1"/>
      <p:bldP spid="16" grpId="0" animBg="1"/>
      <p:bldP spid="17" grpId="0" animBg="1"/>
      <p:bldP spid="53" grpId="0" animBg="1"/>
      <p:bldP spid="54" grpId="0"/>
      <p:bldP spid="55" grpId="0" animBg="1"/>
      <p:bldP spid="57" grpId="0" animBg="1"/>
      <p:bldP spid="58" grpId="0" animBg="1"/>
      <p:bldP spid="63" grpId="0" animBg="1"/>
      <p:bldP spid="64" grpId="0"/>
      <p:bldP spid="66" grpId="0" animBg="1"/>
      <p:bldP spid="67" grpId="0"/>
      <p:bldP spid="24" grpId="0" animBg="1"/>
      <p:bldP spid="25" grpId="0" animBg="1"/>
      <p:bldP spid="26" grpId="0" animBg="1"/>
      <p:bldP spid="35" grpId="0" animBg="1"/>
      <p:bldP spid="37" grpId="0" animBg="1"/>
      <p:bldP spid="4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9F60EB-CC64-5AA4-A9C0-5AFB239BD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8C21CEF-7336-0348-EDA7-8FDB3FEE52BB}"/>
              </a:ext>
            </a:extLst>
          </p:cNvPr>
          <p:cNvSpPr/>
          <p:nvPr/>
        </p:nvSpPr>
        <p:spPr>
          <a:xfrm>
            <a:off x="0" y="-6892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4971D48-163A-BB5E-9C8D-04B97D5476AD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43C1E2E-9D6C-8C3F-121D-3DCA2396D24F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34BF9E1-1405-1926-6E67-C918E989B0DE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2730C70-FF43-2E8F-70DF-048B030A9548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C93A74D5-BC06-BFFC-4750-CF177B6F8A87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497F6D75-A270-7029-559A-445083E5733A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1" name="Imagem 20" descr="Imagem de vídeo game&#10;&#10;O conteúdo gerado por IA pode estar incorreto.">
            <a:extLst>
              <a:ext uri="{FF2B5EF4-FFF2-40B4-BE49-F238E27FC236}">
                <a16:creationId xmlns:a16="http://schemas.microsoft.com/office/drawing/2014/main" id="{BE388684-D6B1-1C1B-8184-8B2905BCD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9" r="27355"/>
          <a:stretch>
            <a:fillRect/>
          </a:stretch>
        </p:blipFill>
        <p:spPr>
          <a:xfrm>
            <a:off x="3170582" y="6892"/>
            <a:ext cx="4711147" cy="719931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37B0C9B-ECD6-2FB5-A509-8FEB79676855}"/>
              </a:ext>
            </a:extLst>
          </p:cNvPr>
          <p:cNvSpPr txBox="1"/>
          <p:nvPr/>
        </p:nvSpPr>
        <p:spPr>
          <a:xfrm>
            <a:off x="230716" y="245331"/>
            <a:ext cx="8187486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O CONHECIMENTO DA MÁQUINA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CC523972-413A-BD70-F015-74CA926664E0}"/>
              </a:ext>
            </a:extLst>
          </p:cNvPr>
          <p:cNvSpPr txBox="1"/>
          <p:nvPr/>
        </p:nvSpPr>
        <p:spPr>
          <a:xfrm>
            <a:off x="3255003" y="6315949"/>
            <a:ext cx="4367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CONHECIMENTO PARAMÉTRICO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5441A14-6A96-97D3-AB5F-E2DFB542985A}"/>
              </a:ext>
            </a:extLst>
          </p:cNvPr>
          <p:cNvSpPr txBox="1"/>
          <p:nvPr/>
        </p:nvSpPr>
        <p:spPr>
          <a:xfrm>
            <a:off x="4363064" y="4069389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PROBABILÍSTICO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7ADA94E-91B3-743C-656D-DD47766BBD7A}"/>
              </a:ext>
            </a:extLst>
          </p:cNvPr>
          <p:cNvSpPr txBox="1"/>
          <p:nvPr/>
        </p:nvSpPr>
        <p:spPr>
          <a:xfrm>
            <a:off x="4363064" y="4563028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FREQUENTISTA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95E7941-1527-EA84-B048-DB655FA364B6}"/>
              </a:ext>
            </a:extLst>
          </p:cNvPr>
          <p:cNvSpPr txBox="1"/>
          <p:nvPr/>
        </p:nvSpPr>
        <p:spPr>
          <a:xfrm>
            <a:off x="4363064" y="5013604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ESTÁTICO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3EF8CC43-F885-D92F-F97F-026ACB84C259}"/>
              </a:ext>
            </a:extLst>
          </p:cNvPr>
          <p:cNvSpPr txBox="1"/>
          <p:nvPr/>
        </p:nvSpPr>
        <p:spPr>
          <a:xfrm>
            <a:off x="4363064" y="5510560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CONGELADO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D0B472DF-4C26-5248-02F9-E69A2BC30A54}"/>
              </a:ext>
            </a:extLst>
          </p:cNvPr>
          <p:cNvSpPr txBox="1"/>
          <p:nvPr/>
        </p:nvSpPr>
        <p:spPr>
          <a:xfrm>
            <a:off x="4363064" y="5961136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DATADO</a:t>
            </a:r>
            <a:r>
              <a:rPr kumimoji="0" lang="pt-BR" sz="14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(CUTOFF)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pic>
        <p:nvPicPr>
          <p:cNvPr id="29" name="Imagem 28" descr="Uma imagem contendo luz, mesa, aceso, placa&#10;&#10;O conteúdo gerado por IA pode estar incorreto.">
            <a:extLst>
              <a:ext uri="{FF2B5EF4-FFF2-40B4-BE49-F238E27FC236}">
                <a16:creationId xmlns:a16="http://schemas.microsoft.com/office/drawing/2014/main" id="{BA0438BF-FE9F-3715-779C-5288255633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09" y="1916609"/>
            <a:ext cx="3492762" cy="2328508"/>
          </a:xfrm>
          <a:prstGeom prst="rect">
            <a:avLst/>
          </a:prstGeom>
        </p:spPr>
      </p:pic>
      <p:sp>
        <p:nvSpPr>
          <p:cNvPr id="30" name="CaixaDeTexto 29">
            <a:extLst>
              <a:ext uri="{FF2B5EF4-FFF2-40B4-BE49-F238E27FC236}">
                <a16:creationId xmlns:a16="http://schemas.microsoft.com/office/drawing/2014/main" id="{03A9B097-B33F-D7CC-8F43-A59DAFFB3E2E}"/>
              </a:ext>
            </a:extLst>
          </p:cNvPr>
          <p:cNvSpPr txBox="1"/>
          <p:nvPr/>
        </p:nvSpPr>
        <p:spPr>
          <a:xfrm>
            <a:off x="165940" y="4336495"/>
            <a:ext cx="30156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CONHECIMENTO DE SISTEMA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F3E5F9E-9412-8C73-CDBC-B5B66E9454A9}"/>
              </a:ext>
            </a:extLst>
          </p:cNvPr>
          <p:cNvSpPr txBox="1"/>
          <p:nvPr/>
        </p:nvSpPr>
        <p:spPr>
          <a:xfrm>
            <a:off x="589903" y="5266831"/>
            <a:ext cx="2075197" cy="52322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“CÓDIGO DE CONDUTA”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8A65DBA4-EC27-EB44-A6C2-23F17427D02A}"/>
              </a:ext>
            </a:extLst>
          </p:cNvPr>
          <p:cNvSpPr txBox="1"/>
          <p:nvPr/>
        </p:nvSpPr>
        <p:spPr>
          <a:xfrm>
            <a:off x="630663" y="5961135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RECURSOS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F5A5FCA-17A9-D76C-7750-C430B5CD24FA}"/>
              </a:ext>
            </a:extLst>
          </p:cNvPr>
          <p:cNvSpPr txBox="1"/>
          <p:nvPr/>
        </p:nvSpPr>
        <p:spPr>
          <a:xfrm>
            <a:off x="636153" y="6460463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GUARDRAILS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9996785-943F-006B-E4BC-294C78E42416}"/>
              </a:ext>
            </a:extLst>
          </p:cNvPr>
          <p:cNvSpPr txBox="1"/>
          <p:nvPr/>
        </p:nvSpPr>
        <p:spPr>
          <a:xfrm>
            <a:off x="7144968" y="4288838"/>
            <a:ext cx="3807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CONHECIMENTO EXTERNO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8B279D47-E7B5-6025-6A77-6D80B6A9110A}"/>
              </a:ext>
            </a:extLst>
          </p:cNvPr>
          <p:cNvSpPr txBox="1"/>
          <p:nvPr/>
        </p:nvSpPr>
        <p:spPr>
          <a:xfrm>
            <a:off x="8115018" y="5173181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CONTEXTUAL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DBFD3B1F-ACB4-CC41-546E-7A4340D52E57}"/>
              </a:ext>
            </a:extLst>
          </p:cNvPr>
          <p:cNvSpPr txBox="1"/>
          <p:nvPr/>
        </p:nvSpPr>
        <p:spPr>
          <a:xfrm>
            <a:off x="8125073" y="5721100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DINÂMICO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DE80099E-58BC-E9DE-0ABE-97DA8E2A64EF}"/>
              </a:ext>
            </a:extLst>
          </p:cNvPr>
          <p:cNvSpPr txBox="1"/>
          <p:nvPr/>
        </p:nvSpPr>
        <p:spPr>
          <a:xfrm>
            <a:off x="8060834" y="6211540"/>
            <a:ext cx="2183563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LIMITADO (TAMANHO)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pic>
        <p:nvPicPr>
          <p:cNvPr id="42" name="Imagem 41" descr="Uma imagem contendo no interior, mesa, relógio, pequeno&#10;&#10;O conteúdo gerado por IA pode estar incorreto.">
            <a:extLst>
              <a:ext uri="{FF2B5EF4-FFF2-40B4-BE49-F238E27FC236}">
                <a16:creationId xmlns:a16="http://schemas.microsoft.com/office/drawing/2014/main" id="{660D991A-520E-B7F6-F88A-660A8C7753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5012" y="2142292"/>
            <a:ext cx="2824748" cy="188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23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2" grpId="0"/>
      <p:bldP spid="23" grpId="0" animBg="1"/>
      <p:bldP spid="24" grpId="0" animBg="1"/>
      <p:bldP spid="25" grpId="0" animBg="1"/>
      <p:bldP spid="26" grpId="0" animBg="1"/>
      <p:bldP spid="27" grpId="0" animBg="1"/>
      <p:bldP spid="30" grpId="0"/>
      <p:bldP spid="31" grpId="0" animBg="1"/>
      <p:bldP spid="32" grpId="0" animBg="1"/>
      <p:bldP spid="33" grpId="0" animBg="1"/>
      <p:bldP spid="34" grpId="0"/>
      <p:bldP spid="36" grpId="0" animBg="1"/>
      <p:bldP spid="38" grpId="0" animBg="1"/>
      <p:bldP spid="3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7F1C5DE-FF90-70B1-6CFA-A2C34E0E2158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FA0649C-3216-91AD-48C7-3B88168D6560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EFE1030-C5D5-6909-F8AB-575C55C01F0D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BD4B52-F179-EA0D-29AC-1FA45BD4EFBF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D491601-27A4-A72E-8FB0-CC31EC7BFC9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97EF1DB-7A54-6AF0-EA19-F1DFBE734FA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6837A6C-C695-48A5-B025-1D4E27B7A5D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8EB70A4-ACD4-9A8E-D9F0-67471265B6CE}"/>
              </a:ext>
            </a:extLst>
          </p:cNvPr>
          <p:cNvSpPr txBox="1"/>
          <p:nvPr/>
        </p:nvSpPr>
        <p:spPr>
          <a:xfrm>
            <a:off x="570454" y="501539"/>
            <a:ext cx="818748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SÍNTESE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CB5B2BEB-2F5B-B845-D9C3-19917A0BAF38}"/>
              </a:ext>
            </a:extLst>
          </p:cNvPr>
          <p:cNvSpPr txBox="1"/>
          <p:nvPr/>
        </p:nvSpPr>
        <p:spPr>
          <a:xfrm>
            <a:off x="560603" y="1500277"/>
            <a:ext cx="7835252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CONHECIMENTO DOS LLMS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DE3546C-F080-5A97-5D43-8F2F0B924A1D}"/>
              </a:ext>
            </a:extLst>
          </p:cNvPr>
          <p:cNvSpPr txBox="1"/>
          <p:nvPr/>
        </p:nvSpPr>
        <p:spPr>
          <a:xfrm>
            <a:off x="623496" y="1988231"/>
            <a:ext cx="9666762" cy="83099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Os </a:t>
            </a:r>
            <a:r>
              <a:rPr lang="pt-BR" sz="240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LLMs</a:t>
            </a: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podem ter três fontes de conhecimento: os parâmetros, o conhecimento do usuário e o conhecimento recuperado.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2D0F161-B020-79FF-E50E-0810FC4CDFD0}"/>
              </a:ext>
            </a:extLst>
          </p:cNvPr>
          <p:cNvSpPr txBox="1"/>
          <p:nvPr/>
        </p:nvSpPr>
        <p:spPr>
          <a:xfrm>
            <a:off x="570454" y="3320622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noProof="0" dirty="0">
                <a:solidFill>
                  <a:srgbClr val="FFF4E4"/>
                </a:solidFill>
                <a:latin typeface="Nexa Extra Light" panose="00000200000000000000" pitchFamily="2" charset="0"/>
              </a:rPr>
              <a:t>ANALOGIA COM O CÉREBRO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1F036AF-18C2-FC4A-50E3-40CDBD32EDA7}"/>
              </a:ext>
            </a:extLst>
          </p:cNvPr>
          <p:cNvSpPr txBox="1"/>
          <p:nvPr/>
        </p:nvSpPr>
        <p:spPr>
          <a:xfrm>
            <a:off x="623496" y="3821645"/>
            <a:ext cx="9552194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O conhecimento paramétrico é o que está na cabeça do LLM. É a base para a linguagem. O do usuário é inserido no anexo ou no prompt. E o recuperado é o que o LLM busca na Web.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008F714-2F39-4AD7-B143-9874BBD14F84}"/>
              </a:ext>
            </a:extLst>
          </p:cNvPr>
          <p:cNvSpPr txBox="1"/>
          <p:nvPr/>
        </p:nvSpPr>
        <p:spPr>
          <a:xfrm>
            <a:off x="595590" y="5316148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IMPLICAÇÕES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2D38CDB-1692-8F38-6C06-E84CC5F833BA}"/>
              </a:ext>
            </a:extLst>
          </p:cNvPr>
          <p:cNvSpPr txBox="1"/>
          <p:nvPr/>
        </p:nvSpPr>
        <p:spPr>
          <a:xfrm>
            <a:off x="595590" y="5757936"/>
            <a:ext cx="9552194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O segredo para usar bem os </a:t>
            </a:r>
            <a:r>
              <a:rPr lang="pt-BR" sz="240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LLMs</a:t>
            </a: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é saber quando usar cada um desses conhecimentos. Para isso, é fundamental saber como os parâmetros são construídos. 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636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8" grpId="1" animBg="1"/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13" grpId="0" animBg="1"/>
      <p:bldP spid="15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21934</TotalTime>
  <Words>196</Words>
  <Application>Microsoft Office PowerPoint</Application>
  <PresentationFormat>Personalizar</PresentationFormat>
  <Paragraphs>44</Paragraphs>
  <Slides>4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Nexa Extra Light</vt:lpstr>
      <vt:lpstr>Neue Haas Grotesk Text Pro</vt:lpstr>
      <vt:lpstr>Arial</vt:lpstr>
      <vt:lpstr>Aptos Display</vt:lpstr>
      <vt:lpstr>Aptos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Marmelstein</dc:creator>
  <cp:lastModifiedBy>George Marmelstein</cp:lastModifiedBy>
  <cp:revision>254</cp:revision>
  <dcterms:created xsi:type="dcterms:W3CDTF">2025-06-19T13:51:07Z</dcterms:created>
  <dcterms:modified xsi:type="dcterms:W3CDTF">2025-10-15T11:26:11Z</dcterms:modified>
</cp:coreProperties>
</file>

<file path=docProps/thumbnail.jpeg>
</file>